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87" r:id="rId5"/>
    <p:sldId id="274" r:id="rId6"/>
    <p:sldId id="259" r:id="rId7"/>
    <p:sldId id="273" r:id="rId8"/>
    <p:sldId id="271" r:id="rId9"/>
    <p:sldId id="286" r:id="rId10"/>
    <p:sldId id="279" r:id="rId11"/>
    <p:sldId id="260" r:id="rId12"/>
    <p:sldId id="280" r:id="rId13"/>
    <p:sldId id="281" r:id="rId14"/>
    <p:sldId id="262" r:id="rId15"/>
    <p:sldId id="277" r:id="rId16"/>
    <p:sldId id="261" r:id="rId17"/>
    <p:sldId id="263" r:id="rId18"/>
    <p:sldId id="278" r:id="rId19"/>
    <p:sldId id="266" r:id="rId20"/>
    <p:sldId id="267" r:id="rId21"/>
    <p:sldId id="268" r:id="rId22"/>
    <p:sldId id="269" r:id="rId23"/>
    <p:sldId id="282"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7C7C"/>
    <a:srgbClr val="DCDCD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89" d="100"/>
          <a:sy n="89" d="100"/>
        </p:scale>
        <p:origin x="561" y="54"/>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22</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23</a:t>
            </a:fld>
            <a:endParaRPr lang="en-US"/>
          </a:p>
        </p:txBody>
      </p:sp>
    </p:spTree>
    <p:extLst>
      <p:ext uri="{BB962C8B-B14F-4D97-AF65-F5344CB8AC3E}">
        <p14:creationId xmlns:p14="http://schemas.microsoft.com/office/powerpoint/2010/main" val="4051935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24</a:t>
            </a:fld>
            <a:endParaRPr lang="en-US"/>
          </a:p>
        </p:txBody>
      </p:sp>
    </p:spTree>
    <p:extLst>
      <p:ext uri="{BB962C8B-B14F-4D97-AF65-F5344CB8AC3E}">
        <p14:creationId xmlns:p14="http://schemas.microsoft.com/office/powerpoint/2010/main" val="156075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173703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2238639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11/6/2019</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11/6/2019</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theurlist.com/levin-appinsigh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3"/>
          <a:stretch>
            <a:fillRect/>
          </a:stretch>
        </p:blipFill>
        <p:spPr>
          <a:xfrm>
            <a:off x="505494" y="515211"/>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4"/>
          <a:stretch>
            <a:fillRect/>
          </a:stretch>
        </p:blipFill>
        <p:spPr>
          <a:xfrm>
            <a:off x="505494" y="2010362"/>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5"/>
          <a:stretch>
            <a:fillRect/>
          </a:stretch>
        </p:blipFill>
        <p:spPr>
          <a:xfrm>
            <a:off x="2071105" y="536765"/>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sp>
        <p:nvSpPr>
          <p:cNvPr id="9" name="TextBox 8">
            <a:extLst>
              <a:ext uri="{FF2B5EF4-FFF2-40B4-BE49-F238E27FC236}">
                <a16:creationId xmlns:a16="http://schemas.microsoft.com/office/drawing/2014/main" id="{37C23327-E442-48E6-9E73-78AB97D6A4BE}"/>
              </a:ext>
            </a:extLst>
          </p:cNvPr>
          <p:cNvSpPr txBox="1"/>
          <p:nvPr/>
        </p:nvSpPr>
        <p:spPr>
          <a:xfrm>
            <a:off x="833002" y="1938761"/>
            <a:ext cx="8196603" cy="1692771"/>
          </a:xfrm>
          <a:prstGeom prst="rect">
            <a:avLst/>
          </a:prstGeom>
          <a:noFill/>
        </p:spPr>
        <p:txBody>
          <a:bodyPr wrap="none" rtlCol="0">
            <a:spAutoFit/>
          </a:bodyPr>
          <a:lstStyle/>
          <a:p>
            <a:pPr marL="285750" indent="-285750">
              <a:buFont typeface="Arial" panose="020B0604020202020204" pitchFamily="34" charset="0"/>
              <a:buChar char="•"/>
            </a:pPr>
            <a:r>
              <a:rPr lang="en-US" sz="3200" b="1" dirty="0"/>
              <a:t>Application Insights Status Monitor</a:t>
            </a:r>
          </a:p>
          <a:p>
            <a:pPr marL="742950" lvl="1" indent="-285750">
              <a:buFont typeface="Arial" panose="020B0604020202020204" pitchFamily="34" charset="0"/>
              <a:buChar char="•"/>
            </a:pPr>
            <a:r>
              <a:rPr lang="en-US" sz="2400" dirty="0"/>
              <a:t>PowerShell Module</a:t>
            </a:r>
          </a:p>
          <a:p>
            <a:pPr marL="742950" lvl="1" indent="-285750">
              <a:buFont typeface="Arial" panose="020B0604020202020204" pitchFamily="34" charset="0"/>
              <a:buChar char="•"/>
            </a:pPr>
            <a:r>
              <a:rPr lang="en-US" sz="2400" dirty="0"/>
              <a:t>Codeless Instrumentation of .NET Web Apps hosted in IIS</a:t>
            </a:r>
          </a:p>
          <a:p>
            <a:pPr marL="742950" lvl="1" indent="-285750">
              <a:buFont typeface="Arial" panose="020B0604020202020204" pitchFamily="34" charset="0"/>
              <a:buChar char="•"/>
            </a:pPr>
            <a:r>
              <a:rPr lang="en-US" sz="2400" dirty="0"/>
              <a:t>API commands to “turn on features”</a:t>
            </a:r>
          </a:p>
        </p:txBody>
      </p:sp>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3"/>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6"/>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21" y="236359"/>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8"/>
          <a:stretch>
            <a:fillRect/>
          </a:stretch>
        </p:blipFill>
        <p:spPr>
          <a:xfrm>
            <a:off x="455991" y="183848"/>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9"/>
          <a:stretch>
            <a:fillRect/>
          </a:stretch>
        </p:blipFill>
        <p:spPr>
          <a:xfrm>
            <a:off x="3486860" y="217175"/>
            <a:ext cx="5054716" cy="6385458"/>
          </a:xfrm>
          <a:prstGeom prst="rect">
            <a:avLst/>
          </a:prstGeom>
        </p:spPr>
      </p:pic>
      <p:pic>
        <p:nvPicPr>
          <p:cNvPr id="7" name="Picture 6">
            <a:extLst>
              <a:ext uri="{FF2B5EF4-FFF2-40B4-BE49-F238E27FC236}">
                <a16:creationId xmlns:a16="http://schemas.microsoft.com/office/drawing/2014/main" id="{946FDECF-DDC5-403B-AFE8-4EE8D11E6245}"/>
              </a:ext>
            </a:extLst>
          </p:cNvPr>
          <p:cNvPicPr>
            <a:picLocks noChangeAspect="1"/>
          </p:cNvPicPr>
          <p:nvPr/>
        </p:nvPicPr>
        <p:blipFill>
          <a:blip r:embed="rId10"/>
          <a:stretch>
            <a:fillRect/>
          </a:stretch>
        </p:blipFill>
        <p:spPr>
          <a:xfrm>
            <a:off x="2041354" y="327044"/>
            <a:ext cx="8563563" cy="620058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6"/>
                                        </p:tgtEl>
                                      </p:cBhvr>
                                    </p:animEffect>
                                    <p:set>
                                      <p:cBhvr>
                                        <p:cTn id="60" dur="1" fill="hold">
                                          <p:stCondLst>
                                            <p:cond delay="499"/>
                                          </p:stCondLst>
                                        </p:cTn>
                                        <p:tgtEl>
                                          <p:spTgt spid="26"/>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Really Anything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a:t>
            </a:r>
            <a:br>
              <a:rPr lang="en-US" dirty="0"/>
            </a:br>
            <a:r>
              <a:rPr lang="en-US" sz="1800" dirty="0"/>
              <a:t>Senior Product Marketing Manager </a:t>
            </a:r>
            <a:r>
              <a:rPr lang="en-US" sz="1800"/>
              <a:t>- Microsoft</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@isaacrlevin</a:t>
            </a:r>
          </a:p>
          <a:p>
            <a:pPr marL="0" indent="0">
              <a:buNone/>
            </a:pPr>
            <a:r>
              <a:rPr lang="en-US" sz="2400" dirty="0"/>
              <a:t>       @isaacrlevin</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CA324FC-C8DB-49D4-892B-D9E334385E1B}"/>
              </a:ext>
            </a:extLst>
          </p:cNvPr>
          <p:cNvSpPr>
            <a:spLocks noGrp="1"/>
          </p:cNvSpPr>
          <p:nvPr>
            <p:ph type="title"/>
          </p:nvPr>
        </p:nvSpPr>
        <p:spPr/>
        <p:txBody>
          <a:bodyPr/>
          <a:lstStyle/>
          <a:p>
            <a:r>
              <a:rPr lang="en-US" dirty="0"/>
              <a:t>Watch Me on Channel 9!</a:t>
            </a:r>
          </a:p>
        </p:txBody>
      </p:sp>
      <p:pic>
        <p:nvPicPr>
          <p:cNvPr id="9" name="Picture 8">
            <a:extLst>
              <a:ext uri="{FF2B5EF4-FFF2-40B4-BE49-F238E27FC236}">
                <a16:creationId xmlns:a16="http://schemas.microsoft.com/office/drawing/2014/main" id="{DD2B3D07-3432-4BCC-909B-302B340ACC68}"/>
              </a:ext>
            </a:extLst>
          </p:cNvPr>
          <p:cNvPicPr>
            <a:picLocks noChangeAspect="1"/>
          </p:cNvPicPr>
          <p:nvPr/>
        </p:nvPicPr>
        <p:blipFill>
          <a:blip r:embed="rId3"/>
          <a:stretch>
            <a:fillRect/>
          </a:stretch>
        </p:blipFill>
        <p:spPr>
          <a:xfrm>
            <a:off x="1476374" y="2056292"/>
            <a:ext cx="8668268" cy="4549460"/>
          </a:xfrm>
          <a:prstGeom prst="rect">
            <a:avLst/>
          </a:prstGeom>
        </p:spPr>
      </p:pic>
    </p:spTree>
    <p:extLst>
      <p:ext uri="{BB962C8B-B14F-4D97-AF65-F5344CB8AC3E}">
        <p14:creationId xmlns:p14="http://schemas.microsoft.com/office/powerpoint/2010/main" val="16136386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7198C5-9AC7-4F98-8E96-D135E01CC219}"/>
              </a:ext>
            </a:extLst>
          </p:cNvPr>
          <p:cNvSpPr/>
          <p:nvPr/>
        </p:nvSpPr>
        <p:spPr>
          <a:xfrm>
            <a:off x="3381018" y="2459504"/>
            <a:ext cx="5429963" cy="1938992"/>
          </a:xfrm>
          <a:prstGeom prst="rect">
            <a:avLst/>
          </a:prstGeom>
        </p:spPr>
        <p:txBody>
          <a:bodyPr wrap="square">
            <a:spAutoFit/>
          </a:bodyPr>
          <a:lstStyle/>
          <a:p>
            <a:pPr algn="ctr"/>
            <a:r>
              <a:rPr lang="en-US" sz="6000" dirty="0"/>
              <a:t>Thank You!</a:t>
            </a:r>
            <a:br>
              <a:rPr lang="en-US" sz="6000" dirty="0"/>
            </a:br>
            <a:r>
              <a:rPr lang="en-US" sz="6000" dirty="0"/>
              <a:t>Any Questions?</a:t>
            </a:r>
          </a:p>
        </p:txBody>
      </p:sp>
      <p:pic>
        <p:nvPicPr>
          <p:cNvPr id="13" name="Picture 2" descr="https://azure.microsoft.com/svghandler/application-insights/?width=600&amp;height=315">
            <a:extLst>
              <a:ext uri="{FF2B5EF4-FFF2-40B4-BE49-F238E27FC236}">
                <a16:creationId xmlns:a16="http://schemas.microsoft.com/office/drawing/2014/main" id="{A635140D-F54D-460B-B500-ADF49182A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79" y="1928812"/>
            <a:ext cx="5715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7CF8A9B-27D0-4BAA-B159-3F39A71571B1}"/>
              </a:ext>
            </a:extLst>
          </p:cNvPr>
          <p:cNvSpPr/>
          <p:nvPr/>
        </p:nvSpPr>
        <p:spPr>
          <a:xfrm>
            <a:off x="2551727" y="770988"/>
            <a:ext cx="6681316" cy="523220"/>
          </a:xfrm>
          <a:prstGeom prst="rect">
            <a:avLst/>
          </a:prstGeom>
        </p:spPr>
        <p:txBody>
          <a:bodyPr wrap="none">
            <a:spAutoFit/>
          </a:bodyPr>
          <a:lstStyle/>
          <a:p>
            <a:r>
              <a:rPr lang="en-US" sz="2800" dirty="0">
                <a:hlinkClick r:id="rId4">
                  <a:extLst>
                    <a:ext uri="{A12FA001-AC4F-418D-AE19-62706E023703}">
                      <ahyp:hlinkClr xmlns:ahyp="http://schemas.microsoft.com/office/drawing/2018/hyperlinkcolor" val="tx"/>
                    </a:ext>
                  </a:extLst>
                </a:hlinkClick>
              </a:rPr>
              <a:t>https://www.theurlist.com/levin-appinsights</a:t>
            </a:r>
            <a:endParaRPr lang="en-US" sz="2800" dirty="0"/>
          </a:p>
        </p:txBody>
      </p:sp>
    </p:spTree>
    <p:extLst>
      <p:ext uri="{BB962C8B-B14F-4D97-AF65-F5344CB8AC3E}">
        <p14:creationId xmlns:p14="http://schemas.microsoft.com/office/powerpoint/2010/main" val="19178016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
        <p:nvSpPr>
          <p:cNvPr id="6" name="Content Placeholder 5">
            <a:extLst>
              <a:ext uri="{FF2B5EF4-FFF2-40B4-BE49-F238E27FC236}">
                <a16:creationId xmlns:a16="http://schemas.microsoft.com/office/drawing/2014/main" id="{DDDB690F-4648-498B-A2E9-70DE90114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		</a:t>
            </a:r>
          </a:p>
        </p:txBody>
      </p:sp>
      <p:sp>
        <p:nvSpPr>
          <p:cNvPr id="9" name="Content Placeholder 2">
            <a:extLst>
              <a:ext uri="{FF2B5EF4-FFF2-40B4-BE49-F238E27FC236}">
                <a16:creationId xmlns:a16="http://schemas.microsoft.com/office/drawing/2014/main" id="{AEB3A298-C527-437A-B914-3D94CE020027}"/>
              </a:ext>
            </a:extLst>
          </p:cNvPr>
          <p:cNvSpPr>
            <a:spLocks noGrp="1"/>
          </p:cNvSpPr>
          <p:nvPr>
            <p:ph idx="1"/>
          </p:nvPr>
        </p:nvSpPr>
        <p:spPr>
          <a:xfrm>
            <a:off x="838200" y="1825625"/>
            <a:ext cx="10515600" cy="4351338"/>
          </a:xfrm>
        </p:spPr>
        <p:txBody>
          <a:bodyPr>
            <a:normAutofit/>
          </a:bodyPr>
          <a:lstStyle/>
          <a:p>
            <a:r>
              <a:rPr lang="en-US" sz="3200" dirty="0"/>
              <a:t>Who writes Web Apps (</a:t>
            </a:r>
            <a:r>
              <a:rPr lang="en-US" sz="3200" dirty="0" err="1"/>
              <a:t>client,server,both</a:t>
            </a:r>
            <a:r>
              <a:rPr lang="en-US" sz="3200" dirty="0"/>
              <a:t>)?</a:t>
            </a:r>
          </a:p>
          <a:p>
            <a:r>
              <a:rPr lang="en-US" sz="3200" dirty="0"/>
              <a:t>Who has apps deployed to the cloud? On-Prem?</a:t>
            </a:r>
          </a:p>
          <a:p>
            <a:r>
              <a:rPr lang="en-US" sz="3200" dirty="0"/>
              <a:t>Who uses an APM (New Relic, App Dynamics)?</a:t>
            </a:r>
          </a:p>
          <a:p>
            <a:r>
              <a:rPr lang="en-US" sz="3200" dirty="0"/>
              <a:t>Who rolls own Telemetry Collection (</a:t>
            </a:r>
            <a:r>
              <a:rPr lang="en-US" sz="3200" dirty="0" err="1"/>
              <a:t>NLog</a:t>
            </a:r>
            <a:r>
              <a:rPr lang="en-US" sz="3200" dirty="0"/>
              <a:t>, log4net)?</a:t>
            </a:r>
          </a:p>
          <a:p>
            <a:r>
              <a:rPr lang="en-US" sz="3200" dirty="0"/>
              <a:t>Who knows/uses Application Insights?</a:t>
            </a:r>
          </a:p>
          <a:p>
            <a:endParaRPr lang="en-US" sz="3200" dirty="0"/>
          </a:p>
        </p:txBody>
      </p:sp>
    </p:spTree>
    <p:extLst>
      <p:ext uri="{BB962C8B-B14F-4D97-AF65-F5344CB8AC3E}">
        <p14:creationId xmlns:p14="http://schemas.microsoft.com/office/powerpoint/2010/main" val="23391061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574" y="2897304"/>
            <a:ext cx="1781564" cy="1781564"/>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0" y="2194042"/>
            <a:ext cx="1487565" cy="2727202"/>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078" y="2677106"/>
            <a:ext cx="2150147" cy="2437667"/>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6685" y="2507459"/>
            <a:ext cx="3984000" cy="2437668"/>
          </a:xfrm>
          <a:prstGeom prst="rect">
            <a:avLst/>
          </a:prstGeom>
        </p:spPr>
      </p:pic>
      <p:pic>
        <p:nvPicPr>
          <p:cNvPr id="20" name="Picture 19">
            <a:extLst>
              <a:ext uri="{FF2B5EF4-FFF2-40B4-BE49-F238E27FC236}">
                <a16:creationId xmlns:a16="http://schemas.microsoft.com/office/drawing/2014/main" id="{78299DA7-C5B4-4340-BE4B-6B348510B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4295" y="2752273"/>
            <a:ext cx="3685526" cy="1990184"/>
          </a:xfrm>
          <a:prstGeom prst="rect">
            <a:avLst/>
          </a:prstGeom>
        </p:spPr>
      </p:pic>
      <p:pic>
        <p:nvPicPr>
          <p:cNvPr id="22" name="Picture 21">
            <a:extLst>
              <a:ext uri="{FF2B5EF4-FFF2-40B4-BE49-F238E27FC236}">
                <a16:creationId xmlns:a16="http://schemas.microsoft.com/office/drawing/2014/main" id="{3397A329-6835-4686-905A-8395988DC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901" y="2176150"/>
            <a:ext cx="2539682" cy="2539682"/>
          </a:xfrm>
          <a:prstGeom prst="rect">
            <a:avLst/>
          </a:prstGeom>
        </p:spPr>
      </p:pic>
      <p:pic>
        <p:nvPicPr>
          <p:cNvPr id="24" name="Picture 23" descr="A picture containing vector graphics&#10;&#10;Description generated with very high confidence">
            <a:extLst>
              <a:ext uri="{FF2B5EF4-FFF2-40B4-BE49-F238E27FC236}">
                <a16:creationId xmlns:a16="http://schemas.microsoft.com/office/drawing/2014/main" id="{BBECE67D-569B-4000-B97B-5B5445285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463" y="2744447"/>
            <a:ext cx="1769657" cy="1769657"/>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376" y="2541275"/>
            <a:ext cx="2539682" cy="2539682"/>
          </a:xfrm>
          <a:prstGeom prst="rect">
            <a:avLst/>
          </a:prstGeom>
        </p:spPr>
      </p:pic>
      <p:pic>
        <p:nvPicPr>
          <p:cNvPr id="28" name="Picture 27">
            <a:extLst>
              <a:ext uri="{FF2B5EF4-FFF2-40B4-BE49-F238E27FC236}">
                <a16:creationId xmlns:a16="http://schemas.microsoft.com/office/drawing/2014/main" id="{3AD0CA40-D885-4153-9C6B-397E08A11A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1810" y="2632075"/>
            <a:ext cx="2381250" cy="238125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6877" y="21290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lnSpcReduction="10000"/>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Performance Data</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Ok, I am Interested… How Much?</a:t>
            </a:r>
          </a:p>
        </p:txBody>
      </p:sp>
      <p:pic>
        <p:nvPicPr>
          <p:cNvPr id="14" name="Picture 13">
            <a:extLst>
              <a:ext uri="{FF2B5EF4-FFF2-40B4-BE49-F238E27FC236}">
                <a16:creationId xmlns:a16="http://schemas.microsoft.com/office/drawing/2014/main" id="{5280E4AA-75D4-4C24-B7CF-CF2A41EC1A6D}"/>
              </a:ext>
            </a:extLst>
          </p:cNvPr>
          <p:cNvPicPr>
            <a:picLocks noChangeAspect="1"/>
          </p:cNvPicPr>
          <p:nvPr/>
        </p:nvPicPr>
        <p:blipFill>
          <a:blip r:embed="rId3"/>
          <a:stretch>
            <a:fillRect/>
          </a:stretch>
        </p:blipFill>
        <p:spPr>
          <a:xfrm>
            <a:off x="241485" y="1690688"/>
            <a:ext cx="11703736" cy="4608993"/>
          </a:xfrm>
          <a:prstGeom prst="rect">
            <a:avLst/>
          </a:prstGeom>
        </p:spPr>
      </p:pic>
      <p:grpSp>
        <p:nvGrpSpPr>
          <p:cNvPr id="15" name="Group 14">
            <a:extLst>
              <a:ext uri="{FF2B5EF4-FFF2-40B4-BE49-F238E27FC236}">
                <a16:creationId xmlns:a16="http://schemas.microsoft.com/office/drawing/2014/main" id="{D27B2B9D-334A-460F-9E9E-F6DF40DA4AF7}"/>
              </a:ext>
            </a:extLst>
          </p:cNvPr>
          <p:cNvGrpSpPr/>
          <p:nvPr/>
        </p:nvGrpSpPr>
        <p:grpSpPr>
          <a:xfrm>
            <a:off x="4868205" y="4231401"/>
            <a:ext cx="3139578" cy="854473"/>
            <a:chOff x="4919133" y="4250267"/>
            <a:chExt cx="3139578" cy="854473"/>
          </a:xfrm>
        </p:grpSpPr>
        <p:sp>
          <p:nvSpPr>
            <p:cNvPr id="16" name="Multiplication Sign 15">
              <a:extLst>
                <a:ext uri="{FF2B5EF4-FFF2-40B4-BE49-F238E27FC236}">
                  <a16:creationId xmlns:a16="http://schemas.microsoft.com/office/drawing/2014/main" id="{85DC479B-487E-4013-BD5E-D95CFF8D0434}"/>
                </a:ext>
              </a:extLst>
            </p:cNvPr>
            <p:cNvSpPr/>
            <p:nvPr/>
          </p:nvSpPr>
          <p:spPr bwMode="auto">
            <a:xfrm>
              <a:off x="4919133" y="4250267"/>
              <a:ext cx="965200" cy="806979"/>
            </a:xfrm>
            <a:prstGeom prst="mathMultiply">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1C00B20F-4E25-4BA8-A6C6-775F6ECE2588}"/>
                </a:ext>
              </a:extLst>
            </p:cNvPr>
            <p:cNvSpPr txBox="1"/>
            <p:nvPr/>
          </p:nvSpPr>
          <p:spPr>
            <a:xfrm>
              <a:off x="5884333" y="4289132"/>
              <a:ext cx="2174378" cy="815608"/>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rgbClr val="FF0000"/>
                  </a:solidFill>
                </a:rPr>
                <a:t>Configurable in portal</a:t>
              </a:r>
            </a:p>
            <a:p>
              <a:pPr algn="ctr">
                <a:lnSpc>
                  <a:spcPct val="90000"/>
                </a:lnSpc>
                <a:spcAft>
                  <a:spcPts val="600"/>
                </a:spcAft>
              </a:pPr>
              <a:r>
                <a:rPr lang="en-US" sz="1600" dirty="0">
                  <a:solidFill>
                    <a:srgbClr val="FF0000"/>
                  </a:solidFill>
                </a:rPr>
                <a:t>Up to 2 Years</a:t>
              </a:r>
            </a:p>
          </p:txBody>
        </p:sp>
      </p:grpSp>
    </p:spTree>
    <p:extLst>
      <p:ext uri="{BB962C8B-B14F-4D97-AF65-F5344CB8AC3E}">
        <p14:creationId xmlns:p14="http://schemas.microsoft.com/office/powerpoint/2010/main" val="12602055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1549</TotalTime>
  <Words>745</Words>
  <Application>Microsoft Office PowerPoint</Application>
  <PresentationFormat>Widescreen</PresentationFormat>
  <Paragraphs>116</Paragraphs>
  <Slides>24</Slides>
  <Notes>24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The Tool You Never Knew You Needed</vt:lpstr>
      <vt:lpstr>Isaac Levin  Senior Product Marketing Manager - Microsoft</vt:lpstr>
      <vt:lpstr>Quick Poll</vt:lpstr>
      <vt:lpstr>Quick Poll  </vt:lpstr>
      <vt:lpstr>Questions To Consider</vt:lpstr>
      <vt:lpstr>What is App Insights?</vt:lpstr>
      <vt:lpstr>What Kind of Telemetry?</vt:lpstr>
      <vt:lpstr>Flow of Application Insights</vt:lpstr>
      <vt:lpstr>Ok, I am Interested… How Much?</vt:lpstr>
      <vt:lpstr>How do I Instrument?</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Watch Me on Channel 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301</cp:revision>
  <dcterms:created xsi:type="dcterms:W3CDTF">2017-11-11T22:50:13Z</dcterms:created>
  <dcterms:modified xsi:type="dcterms:W3CDTF">2019-11-06T20:41:00Z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